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322" r:id="rId3"/>
    <p:sldId id="321" r:id="rId4"/>
    <p:sldId id="323" r:id="rId5"/>
    <p:sldId id="324" r:id="rId6"/>
    <p:sldId id="272" r:id="rId7"/>
    <p:sldId id="327" r:id="rId8"/>
    <p:sldId id="314" r:id="rId9"/>
    <p:sldId id="328" r:id="rId10"/>
    <p:sldId id="330" r:id="rId11"/>
    <p:sldId id="331" r:id="rId12"/>
    <p:sldId id="332" r:id="rId13"/>
    <p:sldId id="333" r:id="rId14"/>
    <p:sldId id="334" r:id="rId15"/>
    <p:sldId id="326" r:id="rId16"/>
    <p:sldId id="335" r:id="rId17"/>
    <p:sldId id="336" r:id="rId18"/>
    <p:sldId id="325" r:id="rId19"/>
    <p:sldId id="337" r:id="rId20"/>
    <p:sldId id="338" r:id="rId21"/>
    <p:sldId id="339" r:id="rId22"/>
    <p:sldId id="341" r:id="rId23"/>
    <p:sldId id="342" r:id="rId24"/>
    <p:sldId id="318" r:id="rId25"/>
    <p:sldId id="34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EFF7"/>
    <a:srgbClr val="6BB9F0"/>
    <a:srgbClr val="2C3E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84669"/>
  </p:normalViewPr>
  <p:slideViewPr>
    <p:cSldViewPr snapToGrid="0" snapToObjects="1">
      <p:cViewPr>
        <p:scale>
          <a:sx n="74" d="100"/>
          <a:sy n="74" d="100"/>
        </p:scale>
        <p:origin x="1000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png>
</file>

<file path=ppt/media/image13.jpg>
</file>

<file path=ppt/media/image14.png>
</file>

<file path=ppt/media/image15.tiff>
</file>

<file path=ppt/media/image16.tiff>
</file>

<file path=ppt/media/image17.tiff>
</file>

<file path=ppt/media/image2.tiff>
</file>

<file path=ppt/media/image3.tiff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8822C6-6926-A948-9B30-B74B008EDD2F}" type="datetimeFigureOut">
              <a:rPr lang="en-US" smtClean="0"/>
              <a:t>11/18/15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A09631-BB4C-594A-9445-63635826A0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73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09631-BB4C-594A-9445-63635826A06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425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09631-BB4C-594A-9445-63635826A06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3524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09631-BB4C-594A-9445-63635826A06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04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09631-BB4C-594A-9445-63635826A06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4749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09631-BB4C-594A-9445-63635826A06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3020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09631-BB4C-594A-9445-63635826A06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1878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09631-BB4C-594A-9445-63635826A06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8857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</a:t>
            </a:r>
            <a:r>
              <a:rPr lang="en-US" baseline="0" dirty="0" smtClean="0"/>
              <a:t> about scheduling with who cares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09631-BB4C-594A-9445-63635826A06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899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</a:t>
            </a:r>
            <a:r>
              <a:rPr lang="en-US" baseline="0" dirty="0" smtClean="0"/>
              <a:t> about scheduling with who cares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09631-BB4C-594A-9445-63635826A06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041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09631-BB4C-594A-9445-63635826A06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0765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09631-BB4C-594A-9445-63635826A06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893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09631-BB4C-594A-9445-63635826A06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4309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09631-BB4C-594A-9445-63635826A06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8011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09631-BB4C-594A-9445-63635826A06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9038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09631-BB4C-594A-9445-63635826A06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8017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09631-BB4C-594A-9445-63635826A06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120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09631-BB4C-594A-9445-63635826A06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303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68869-3D6C-DA42-94FA-5B5B7C2C38BF}" type="datetimeFigureOut">
              <a:rPr lang="en-US" smtClean="0"/>
              <a:t>11/18/15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33DC7-0B2F-E048-BDDB-2C53E3E69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29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68869-3D6C-DA42-94FA-5B5B7C2C38BF}" type="datetimeFigureOut">
              <a:rPr lang="en-US" smtClean="0"/>
              <a:t>11/18/15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33DC7-0B2F-E048-BDDB-2C53E3E69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74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68869-3D6C-DA42-94FA-5B5B7C2C38BF}" type="datetimeFigureOut">
              <a:rPr lang="en-US" smtClean="0"/>
              <a:t>11/18/15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33DC7-0B2F-E048-BDDB-2C53E3E69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236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68869-3D6C-DA42-94FA-5B5B7C2C38BF}" type="datetimeFigureOut">
              <a:rPr lang="en-US" smtClean="0"/>
              <a:t>11/18/15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33DC7-0B2F-E048-BDDB-2C53E3E69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861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68869-3D6C-DA42-94FA-5B5B7C2C38BF}" type="datetimeFigureOut">
              <a:rPr lang="en-US" smtClean="0"/>
              <a:t>11/18/15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33DC7-0B2F-E048-BDDB-2C53E3E69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860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68869-3D6C-DA42-94FA-5B5B7C2C38BF}" type="datetimeFigureOut">
              <a:rPr lang="en-US" smtClean="0"/>
              <a:t>11/18/15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33DC7-0B2F-E048-BDDB-2C53E3E69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193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68869-3D6C-DA42-94FA-5B5B7C2C38BF}" type="datetimeFigureOut">
              <a:rPr lang="en-US" smtClean="0"/>
              <a:t>11/18/15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33DC7-0B2F-E048-BDDB-2C53E3E69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994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68869-3D6C-DA42-94FA-5B5B7C2C38BF}" type="datetimeFigureOut">
              <a:rPr lang="en-US" smtClean="0"/>
              <a:t>11/18/15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33DC7-0B2F-E048-BDDB-2C53E3E69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43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68869-3D6C-DA42-94FA-5B5B7C2C38BF}" type="datetimeFigureOut">
              <a:rPr lang="en-US" smtClean="0"/>
              <a:t>11/18/15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33DC7-0B2F-E048-BDDB-2C53E3E69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68869-3D6C-DA42-94FA-5B5B7C2C38BF}" type="datetimeFigureOut">
              <a:rPr lang="en-US" smtClean="0"/>
              <a:t>11/18/15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33DC7-0B2F-E048-BDDB-2C53E3E69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372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68869-3D6C-DA42-94FA-5B5B7C2C38BF}" type="datetimeFigureOut">
              <a:rPr lang="en-US" smtClean="0"/>
              <a:t>11/18/15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33DC7-0B2F-E048-BDDB-2C53E3E69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118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768869-3D6C-DA42-94FA-5B5B7C2C38BF}" type="datetimeFigureOut">
              <a:rPr lang="en-US" smtClean="0"/>
              <a:t>11/18/15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D33DC7-0B2F-E048-BDDB-2C53E3E69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101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3.tiff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3.tiff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3.tiff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3.tiff"/><Relationship Id="rId5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3.tiff"/><Relationship Id="rId5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3.tiff"/><Relationship Id="rId5" Type="http://schemas.openxmlformats.org/officeDocument/2006/relationships/image" Target="../media/image14.png"/><Relationship Id="rId6" Type="http://schemas.openxmlformats.org/officeDocument/2006/relationships/image" Target="../media/image9.png"/><Relationship Id="rId7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5.tiff"/><Relationship Id="rId5" Type="http://schemas.openxmlformats.org/officeDocument/2006/relationships/image" Target="../media/image16.tiff"/><Relationship Id="rId6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6" Type="http://schemas.openxmlformats.org/officeDocument/2006/relationships/image" Target="../media/image6.emf"/><Relationship Id="rId7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3.tiff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3E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alphaModFix amt="39000"/>
          </a:blip>
          <a:srcRect l="5240" t="2146" r="2287" b="19748"/>
          <a:stretch/>
        </p:blipFill>
        <p:spPr>
          <a:xfrm>
            <a:off x="0" y="0"/>
            <a:ext cx="12192000" cy="686525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0" y="1961818"/>
            <a:ext cx="121919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400" b="1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MEET</a:t>
            </a:r>
            <a:endParaRPr lang="en-US" sz="6400" b="1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" y="2723565"/>
            <a:ext cx="1219199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m</a:t>
            </a:r>
            <a:r>
              <a:rPr lang="en-US" sz="3500" b="1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eetings with purpose.</a:t>
            </a:r>
            <a:endParaRPr lang="en-US" sz="3500" b="1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781142" y="5874872"/>
            <a:ext cx="330925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300" dirty="0" smtClean="0">
                <a:solidFill>
                  <a:schemeClr val="bg1"/>
                </a:solidFill>
              </a:rPr>
              <a:t>November 18</a:t>
            </a:r>
            <a:r>
              <a:rPr lang="en-US" sz="1300" baseline="30000" dirty="0" smtClean="0">
                <a:solidFill>
                  <a:schemeClr val="bg1"/>
                </a:solidFill>
              </a:rPr>
              <a:t>th</a:t>
            </a:r>
            <a:r>
              <a:rPr lang="en-US" sz="1300" dirty="0" smtClean="0">
                <a:solidFill>
                  <a:schemeClr val="bg1"/>
                </a:solidFill>
              </a:rPr>
              <a:t>, 2015</a:t>
            </a:r>
          </a:p>
          <a:p>
            <a:pPr algn="r"/>
            <a:r>
              <a:rPr lang="en-US" sz="1300" dirty="0" smtClean="0">
                <a:solidFill>
                  <a:schemeClr val="bg1"/>
                </a:solidFill>
              </a:rPr>
              <a:t>CS 147 – Behavior Change</a:t>
            </a:r>
          </a:p>
          <a:p>
            <a:pPr algn="r"/>
            <a:r>
              <a:rPr lang="en-US" sz="1300" dirty="0" smtClean="0">
                <a:solidFill>
                  <a:schemeClr val="bg1"/>
                </a:solidFill>
              </a:rPr>
              <a:t>Liza, Theodora, Tommy &amp; Derin</a:t>
            </a:r>
          </a:p>
          <a:p>
            <a:pPr algn="r"/>
            <a:r>
              <a:rPr lang="en-US" sz="1300" dirty="0">
                <a:solidFill>
                  <a:schemeClr val="bg1"/>
                </a:solidFill>
              </a:rPr>
              <a:t>Hi-Fi Prototype Midway </a:t>
            </a:r>
            <a:r>
              <a:rPr lang="en-US" sz="1300" dirty="0" smtClean="0">
                <a:solidFill>
                  <a:schemeClr val="bg1"/>
                </a:solidFill>
              </a:rPr>
              <a:t>Check-In</a:t>
            </a:r>
            <a:endParaRPr lang="en-US" sz="1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4035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3252" y="-2246"/>
            <a:ext cx="12192000" cy="6873498"/>
          </a:xfrm>
          <a:prstGeom prst="rect">
            <a:avLst/>
          </a:prstGeom>
          <a:solidFill>
            <a:srgbClr val="2C3E5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08438" y="101681"/>
            <a:ext cx="3143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Heuristic Evaluation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38" y="159027"/>
            <a:ext cx="569561" cy="237918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396945"/>
            <a:ext cx="30757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27023" y="2054431"/>
            <a:ext cx="4857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[H2-9: User Control and Freedom] [Severity 4]</a:t>
            </a:r>
            <a:endParaRPr lang="en-US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066971" y="0"/>
            <a:ext cx="6125029" cy="6873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/>
          <a:srcRect l="18527" b="5806"/>
          <a:stretch/>
        </p:blipFill>
        <p:spPr>
          <a:xfrm>
            <a:off x="7155542" y="0"/>
            <a:ext cx="5392311" cy="62342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reflection endPos="28000" dir="5400000" sy="-100000" algn="bl" rotWithShape="0"/>
          </a:effectLst>
        </p:spPr>
      </p:pic>
      <p:sp>
        <p:nvSpPr>
          <p:cNvPr id="13" name="TextBox 12"/>
          <p:cNvSpPr txBox="1"/>
          <p:nvPr/>
        </p:nvSpPr>
        <p:spPr>
          <a:xfrm>
            <a:off x="527023" y="2423763"/>
            <a:ext cx="4868882" cy="1923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700" dirty="0" smtClean="0">
                <a:solidFill>
                  <a:schemeClr val="bg1"/>
                </a:solidFill>
              </a:rPr>
              <a:t>No way </a:t>
            </a:r>
            <a:r>
              <a:rPr lang="en-US" sz="1700" dirty="0">
                <a:solidFill>
                  <a:schemeClr val="bg1"/>
                </a:solidFill>
              </a:rPr>
              <a:t>to edit/delete a </a:t>
            </a:r>
            <a:r>
              <a:rPr lang="en-US" sz="1700" dirty="0" smtClean="0">
                <a:solidFill>
                  <a:schemeClr val="bg1"/>
                </a:solidFill>
              </a:rPr>
              <a:t>meeting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700" dirty="0" smtClean="0">
                <a:solidFill>
                  <a:srgbClr val="6BB9F0"/>
                </a:solidFill>
              </a:rPr>
              <a:t>Add </a:t>
            </a:r>
            <a:r>
              <a:rPr lang="en-US" sz="1700" dirty="0">
                <a:solidFill>
                  <a:srgbClr val="6BB9F0"/>
                </a:solidFill>
              </a:rPr>
              <a:t>an edit/delete button of the Meetings screen. </a:t>
            </a:r>
            <a:endParaRPr lang="en-US" sz="1700" dirty="0" smtClean="0">
              <a:solidFill>
                <a:srgbClr val="6BB9F0"/>
              </a:solidFill>
            </a:endParaRPr>
          </a:p>
          <a:p>
            <a:endParaRPr lang="en-US" sz="1700" dirty="0">
              <a:solidFill>
                <a:schemeClr val="bg1"/>
              </a:solidFill>
            </a:endParaRPr>
          </a:p>
          <a:p>
            <a:r>
              <a:rPr lang="en-US" sz="1700" dirty="0" smtClean="0">
                <a:solidFill>
                  <a:schemeClr val="bg1"/>
                </a:solidFill>
              </a:rPr>
              <a:t>Our Solution</a:t>
            </a:r>
            <a:r>
              <a:rPr lang="en-US" sz="1700" dirty="0">
                <a:solidFill>
                  <a:schemeClr val="bg1"/>
                </a:solidFill>
              </a:rPr>
              <a:t>: Added functionality to edit and delete meeting upon clicking of existing meeting that you are organizing. </a:t>
            </a:r>
            <a:endParaRPr lang="en-US" sz="17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186" y="1039638"/>
            <a:ext cx="2610101" cy="452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243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3252" y="-2246"/>
            <a:ext cx="12192000" cy="6873498"/>
          </a:xfrm>
          <a:prstGeom prst="rect">
            <a:avLst/>
          </a:prstGeom>
          <a:solidFill>
            <a:srgbClr val="2C3E5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08438" y="101681"/>
            <a:ext cx="3143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Heuristic Evaluation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38" y="159027"/>
            <a:ext cx="569561" cy="237918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396945"/>
            <a:ext cx="30757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27023" y="2054431"/>
            <a:ext cx="4857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[H2-9: User Control and Freedom] [Severity 4]</a:t>
            </a:r>
            <a:endParaRPr lang="en-US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066971" y="0"/>
            <a:ext cx="6125029" cy="6873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/>
          <a:srcRect l="18527" b="5806"/>
          <a:stretch/>
        </p:blipFill>
        <p:spPr>
          <a:xfrm>
            <a:off x="7155542" y="0"/>
            <a:ext cx="5392311" cy="62342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reflection endPos="28000" dir="5400000" sy="-100000" algn="bl" rotWithShape="0"/>
          </a:effectLst>
        </p:spPr>
      </p:pic>
      <p:sp>
        <p:nvSpPr>
          <p:cNvPr id="13" name="TextBox 12"/>
          <p:cNvSpPr txBox="1"/>
          <p:nvPr/>
        </p:nvSpPr>
        <p:spPr>
          <a:xfrm>
            <a:off x="527023" y="2423763"/>
            <a:ext cx="4868882" cy="1923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700" dirty="0" smtClean="0">
                <a:solidFill>
                  <a:schemeClr val="bg1"/>
                </a:solidFill>
              </a:rPr>
              <a:t>No way for user to easily decline an invite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700" dirty="0" smtClean="0">
                <a:solidFill>
                  <a:schemeClr val="bg1"/>
                </a:solidFill>
              </a:rPr>
              <a:t>Highly necessary given purpose of application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700" dirty="0" smtClean="0">
                <a:solidFill>
                  <a:srgbClr val="6BB9F0"/>
                </a:solidFill>
              </a:rPr>
              <a:t>Add a ‘decline invitation’ button. </a:t>
            </a:r>
          </a:p>
          <a:p>
            <a:endParaRPr lang="en-US" sz="1700" dirty="0">
              <a:solidFill>
                <a:schemeClr val="bg1"/>
              </a:solidFill>
            </a:endParaRPr>
          </a:p>
          <a:p>
            <a:r>
              <a:rPr lang="en-US" sz="1700" dirty="0" smtClean="0">
                <a:solidFill>
                  <a:schemeClr val="bg1"/>
                </a:solidFill>
              </a:rPr>
              <a:t>Our Solution</a:t>
            </a:r>
            <a:r>
              <a:rPr lang="en-US" sz="1700" dirty="0">
                <a:solidFill>
                  <a:schemeClr val="bg1"/>
                </a:solidFill>
              </a:rPr>
              <a:t>: </a:t>
            </a:r>
            <a:r>
              <a:rPr lang="en-US" sz="1700" dirty="0" smtClean="0">
                <a:solidFill>
                  <a:schemeClr val="bg1"/>
                </a:solidFill>
              </a:rPr>
              <a:t>Declining option was to say ‘none’ on talking points. Updated copy of this option to make it clearer.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369" y="1006643"/>
            <a:ext cx="2558169" cy="4550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899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3252" y="-2246"/>
            <a:ext cx="12192000" cy="6873498"/>
          </a:xfrm>
          <a:prstGeom prst="rect">
            <a:avLst/>
          </a:prstGeom>
          <a:solidFill>
            <a:srgbClr val="2C3E5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08438" y="101681"/>
            <a:ext cx="3143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Heuristic Evaluation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38" y="159027"/>
            <a:ext cx="569561" cy="237918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396945"/>
            <a:ext cx="30757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27022" y="2054431"/>
            <a:ext cx="5409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[H2-7: Flexibility </a:t>
            </a:r>
            <a:r>
              <a:rPr lang="en-US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and Efficiency of Use] </a:t>
            </a:r>
            <a:r>
              <a:rPr lang="en-US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[Severity 4]</a:t>
            </a:r>
            <a:endParaRPr lang="en-US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066971" y="0"/>
            <a:ext cx="6125029" cy="6873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/>
          <a:srcRect l="18527" b="5806"/>
          <a:stretch/>
        </p:blipFill>
        <p:spPr>
          <a:xfrm>
            <a:off x="7155542" y="0"/>
            <a:ext cx="5392311" cy="62342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reflection endPos="28000" dir="5400000" sy="-100000" algn="bl" rotWithShape="0"/>
          </a:effectLst>
        </p:spPr>
      </p:pic>
      <p:sp>
        <p:nvSpPr>
          <p:cNvPr id="13" name="TextBox 12"/>
          <p:cNvSpPr txBox="1"/>
          <p:nvPr/>
        </p:nvSpPr>
        <p:spPr>
          <a:xfrm>
            <a:off x="527023" y="2423763"/>
            <a:ext cx="486888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N</a:t>
            </a:r>
            <a:r>
              <a:rPr lang="en-US" sz="1700" dirty="0" smtClean="0">
                <a:solidFill>
                  <a:schemeClr val="bg1"/>
                </a:solidFill>
              </a:rPr>
              <a:t>o </a:t>
            </a:r>
            <a:r>
              <a:rPr lang="en-US" sz="1700" dirty="0">
                <a:solidFill>
                  <a:schemeClr val="bg1"/>
                </a:solidFill>
              </a:rPr>
              <a:t>option for selecting multiple people, all people, or groups of people</a:t>
            </a:r>
            <a:r>
              <a:rPr lang="en-US" sz="1700" dirty="0">
                <a:solidFill>
                  <a:schemeClr val="bg1"/>
                </a:solidFill>
              </a:rPr>
              <a:t> </a:t>
            </a:r>
            <a:r>
              <a:rPr lang="en-US" sz="1700" dirty="0" smtClean="0">
                <a:solidFill>
                  <a:schemeClr val="bg1"/>
                </a:solidFill>
              </a:rPr>
              <a:t> on contact screen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O</a:t>
            </a:r>
            <a:r>
              <a:rPr lang="en-US" sz="1700" dirty="0" smtClean="0">
                <a:solidFill>
                  <a:schemeClr val="bg1"/>
                </a:solidFill>
              </a:rPr>
              <a:t>rganizer </a:t>
            </a:r>
            <a:r>
              <a:rPr lang="en-US" sz="1700" dirty="0">
                <a:solidFill>
                  <a:schemeClr val="bg1"/>
                </a:solidFill>
              </a:rPr>
              <a:t>may want to skip selecting specific people and just select a group and have the members decide if they should be there or not</a:t>
            </a:r>
            <a:r>
              <a:rPr lang="en-US" sz="1700" dirty="0">
                <a:solidFill>
                  <a:schemeClr val="bg1"/>
                </a:solidFill>
              </a:rPr>
              <a:t> </a:t>
            </a:r>
            <a:endParaRPr lang="en-US" sz="1700" dirty="0" smtClean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700" dirty="0" smtClean="0">
                <a:solidFill>
                  <a:srgbClr val="6BB9F0"/>
                </a:solidFill>
              </a:rPr>
              <a:t>Add </a:t>
            </a:r>
            <a:r>
              <a:rPr lang="en-US" sz="1700" dirty="0">
                <a:solidFill>
                  <a:srgbClr val="6BB9F0"/>
                </a:solidFill>
              </a:rPr>
              <a:t>a select all or allow for creating contact groups (recent, frequent, mobile team</a:t>
            </a:r>
            <a:r>
              <a:rPr lang="en-US" sz="1700" dirty="0" smtClean="0">
                <a:solidFill>
                  <a:srgbClr val="6BB9F0"/>
                </a:solidFill>
              </a:rPr>
              <a:t>).</a:t>
            </a:r>
          </a:p>
          <a:p>
            <a:endParaRPr lang="en-US" sz="1700" dirty="0">
              <a:solidFill>
                <a:srgbClr val="6BB9F0"/>
              </a:solidFill>
            </a:endParaRPr>
          </a:p>
          <a:p>
            <a:r>
              <a:rPr lang="en-US" sz="1700" dirty="0" smtClean="0">
                <a:solidFill>
                  <a:schemeClr val="bg1"/>
                </a:solidFill>
              </a:rPr>
              <a:t>Our Solution</a:t>
            </a:r>
            <a:r>
              <a:rPr lang="en-US" sz="1700" dirty="0">
                <a:solidFill>
                  <a:schemeClr val="bg1"/>
                </a:solidFill>
              </a:rPr>
              <a:t>: Added option to select multiple contacts on single click.</a:t>
            </a:r>
            <a:r>
              <a:rPr lang="en-US" sz="1700" dirty="0">
                <a:solidFill>
                  <a:schemeClr val="bg1"/>
                </a:solidFill>
              </a:rPr>
              <a:t> </a:t>
            </a:r>
            <a:endParaRPr lang="en-US" sz="1700" dirty="0" smtClean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9486" y="994413"/>
            <a:ext cx="2572215" cy="457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19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3252" y="-2246"/>
            <a:ext cx="12192000" cy="6873498"/>
          </a:xfrm>
          <a:prstGeom prst="rect">
            <a:avLst/>
          </a:prstGeom>
          <a:solidFill>
            <a:srgbClr val="2C3E5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08438" y="101681"/>
            <a:ext cx="3143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Heuristic Evaluation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38" y="159027"/>
            <a:ext cx="569561" cy="237918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396945"/>
            <a:ext cx="30757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27022" y="2054431"/>
            <a:ext cx="5409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[H2-1: Visibility of System Status] [Severity 4]</a:t>
            </a:r>
            <a:endParaRPr lang="en-US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066971" y="0"/>
            <a:ext cx="6125029" cy="6873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/>
          <a:srcRect l="18527" b="5806"/>
          <a:stretch/>
        </p:blipFill>
        <p:spPr>
          <a:xfrm>
            <a:off x="7155542" y="0"/>
            <a:ext cx="5392311" cy="62342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reflection endPos="28000" dir="5400000" sy="-100000" algn="bl" rotWithShape="0"/>
          </a:effectLst>
        </p:spPr>
      </p:pic>
      <p:sp>
        <p:nvSpPr>
          <p:cNvPr id="13" name="TextBox 12"/>
          <p:cNvSpPr txBox="1"/>
          <p:nvPr/>
        </p:nvSpPr>
        <p:spPr>
          <a:xfrm>
            <a:off x="527022" y="2423763"/>
            <a:ext cx="4868882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700" dirty="0" smtClean="0">
                <a:solidFill>
                  <a:schemeClr val="bg1"/>
                </a:solidFill>
              </a:rPr>
              <a:t>Home screen does not make sense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700" dirty="0" smtClean="0">
                <a:solidFill>
                  <a:schemeClr val="bg1"/>
                </a:solidFill>
              </a:rPr>
              <a:t>Users will be interested in in checking an upcoming meeting first.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700" dirty="0" smtClean="0">
                <a:solidFill>
                  <a:srgbClr val="6BB9F0"/>
                </a:solidFill>
              </a:rPr>
              <a:t>First screen should be a list of upcoming meetings.</a:t>
            </a:r>
          </a:p>
          <a:p>
            <a:endParaRPr lang="en-US" sz="1700" dirty="0">
              <a:solidFill>
                <a:srgbClr val="6BB9F0"/>
              </a:solidFill>
            </a:endParaRPr>
          </a:p>
          <a:p>
            <a:r>
              <a:rPr lang="en-US" sz="1700" dirty="0" smtClean="0">
                <a:solidFill>
                  <a:schemeClr val="bg1"/>
                </a:solidFill>
              </a:rPr>
              <a:t>Our Solution</a:t>
            </a:r>
            <a:r>
              <a:rPr lang="en-US" sz="1700" dirty="0">
                <a:solidFill>
                  <a:schemeClr val="bg1"/>
                </a:solidFill>
              </a:rPr>
              <a:t>: </a:t>
            </a:r>
            <a:r>
              <a:rPr lang="en-US" sz="1700" dirty="0" smtClean="0">
                <a:solidFill>
                  <a:schemeClr val="bg1"/>
                </a:solidFill>
              </a:rPr>
              <a:t>Changed landing screen to show upcoming messages.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1892" y="997526"/>
            <a:ext cx="2573559" cy="457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446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3252" y="-2246"/>
            <a:ext cx="12192000" cy="6873498"/>
          </a:xfrm>
          <a:prstGeom prst="rect">
            <a:avLst/>
          </a:prstGeom>
          <a:solidFill>
            <a:srgbClr val="2C3E5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08438" y="101681"/>
            <a:ext cx="3143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Heuristic Evaluation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38" y="159027"/>
            <a:ext cx="569561" cy="237918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396945"/>
            <a:ext cx="30757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08438" y="997526"/>
            <a:ext cx="5409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[H2-6: Recognition Rather than Recall] [Severity 4]</a:t>
            </a:r>
            <a:endParaRPr lang="en-US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066971" y="0"/>
            <a:ext cx="6125029" cy="6873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/>
          <a:srcRect l="18527" b="5806"/>
          <a:stretch/>
        </p:blipFill>
        <p:spPr>
          <a:xfrm>
            <a:off x="7155542" y="0"/>
            <a:ext cx="5392311" cy="62342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reflection endPos="28000" dir="5400000" sy="-100000" algn="bl" rotWithShape="0"/>
          </a:effectLst>
        </p:spPr>
      </p:pic>
      <p:sp>
        <p:nvSpPr>
          <p:cNvPr id="14" name="TextBox 13"/>
          <p:cNvSpPr txBox="1"/>
          <p:nvPr/>
        </p:nvSpPr>
        <p:spPr>
          <a:xfrm>
            <a:off x="653201" y="1366858"/>
            <a:ext cx="48688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bg1"/>
                </a:solidFill>
              </a:rPr>
              <a:t>Add meeting time to all meeting related screens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bg1"/>
                </a:solidFill>
              </a:rPr>
              <a:t>Change titles of stats to make them more understandable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08437" y="2500542"/>
            <a:ext cx="5409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[H2-3: User Control and Freedom] [Severity 4]</a:t>
            </a:r>
            <a:endParaRPr lang="en-US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53201" y="2864039"/>
            <a:ext cx="48688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bg1"/>
                </a:solidFill>
              </a:rPr>
              <a:t>Cancel out of create new meeting screen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08437" y="3649212"/>
            <a:ext cx="5409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[H2-9: Help Users with Errors] [Severity 4]</a:t>
            </a:r>
            <a:endParaRPr lang="en-US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78574" y="4018544"/>
            <a:ext cx="48688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bg1"/>
                </a:solidFill>
              </a:rPr>
              <a:t>Implement error messages in Hi-Fi prototype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08437" y="4827437"/>
            <a:ext cx="5409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[H2-10: Help and Documentation] [Severity 5]</a:t>
            </a:r>
            <a:endParaRPr lang="en-US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78574" y="5196769"/>
            <a:ext cx="48688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bg1"/>
                </a:solidFill>
              </a:rPr>
              <a:t>Add tutorials when user on boards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bg1"/>
                </a:solidFill>
              </a:rPr>
              <a:t>Provide other help and documentation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942" y="997525"/>
            <a:ext cx="2578401" cy="4586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794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-15498"/>
            <a:ext cx="12192000" cy="6873498"/>
          </a:xfrm>
          <a:prstGeom prst="rect">
            <a:avLst/>
          </a:prstGeom>
          <a:solidFill>
            <a:srgbClr val="2C3E5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1637475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DINComp" charset="0"/>
                <a:ea typeface="DINComp" charset="0"/>
                <a:cs typeface="DINComp" charset="0"/>
              </a:rPr>
              <a:t>OVERVIEW</a:t>
            </a:r>
            <a:endParaRPr lang="en-US" sz="2400" dirty="0">
              <a:solidFill>
                <a:schemeClr val="bg1"/>
              </a:solidFill>
              <a:latin typeface="DINComp" charset="0"/>
              <a:ea typeface="DINComp" charset="0"/>
              <a:cs typeface="DINComp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2518089"/>
            <a:ext cx="12191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3"/>
                </a:solidFill>
                <a:latin typeface="DINComp-Light" charset="0"/>
                <a:ea typeface="DINComp-Light" charset="0"/>
                <a:cs typeface="DINComp-Light" charset="0"/>
              </a:rPr>
              <a:t>Heuristic Evaluation</a:t>
            </a:r>
            <a:endParaRPr lang="en-US" sz="2000" dirty="0">
              <a:solidFill>
                <a:schemeClr val="accent3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" y="3166145"/>
            <a:ext cx="121919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Revised Design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3798813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3"/>
                </a:solidFill>
                <a:latin typeface="DINComp-Light" charset="0"/>
                <a:ea typeface="DINComp-Light" charset="0"/>
                <a:cs typeface="DINComp-Light" charset="0"/>
              </a:rPr>
              <a:t>Prototype</a:t>
            </a:r>
            <a:endParaRPr lang="en-US" sz="2000" dirty="0">
              <a:solidFill>
                <a:schemeClr val="accent3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5287617" y="2046995"/>
            <a:ext cx="161676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38" y="159027"/>
            <a:ext cx="569561" cy="23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08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3252" y="-2246"/>
            <a:ext cx="12192000" cy="6873498"/>
          </a:xfrm>
          <a:prstGeom prst="rect">
            <a:avLst/>
          </a:prstGeom>
          <a:solidFill>
            <a:srgbClr val="2C3E5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94682" y="101681"/>
            <a:ext cx="3143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Revised Design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38" y="159027"/>
            <a:ext cx="569561" cy="237918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396945"/>
            <a:ext cx="26006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-13252" y="2202972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PRODUCT DESIGN // VALUE PROPOSITION</a:t>
            </a:r>
            <a:endParaRPr lang="en-US" sz="32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623884"/>
            <a:ext cx="12178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HOW DOES OUR USER EXPERIENCE COMMUNICATE OUR PRODUCT’S GOALS?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99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3252" y="-2246"/>
            <a:ext cx="12192000" cy="6873498"/>
          </a:xfrm>
          <a:prstGeom prst="rect">
            <a:avLst/>
          </a:prstGeom>
          <a:solidFill>
            <a:srgbClr val="2C3E5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94682" y="101681"/>
            <a:ext cx="3143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Revised Design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38" y="159027"/>
            <a:ext cx="569561" cy="237918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396945"/>
            <a:ext cx="26006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/>
          <a:srcRect l="18527" b="5806"/>
          <a:stretch/>
        </p:blipFill>
        <p:spPr>
          <a:xfrm>
            <a:off x="396794" y="194651"/>
            <a:ext cx="5210042" cy="60235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reflection endPos="28000" dir="5400000" sy="-100000" algn="bl" rotWithShape="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18527" b="5806"/>
          <a:stretch/>
        </p:blipFill>
        <p:spPr>
          <a:xfrm>
            <a:off x="4088041" y="194651"/>
            <a:ext cx="5210042" cy="60235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reflection endPos="28000" dir="5400000" sy="-100000" algn="bl" rotWithShape="0"/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18527" b="5806"/>
          <a:stretch/>
        </p:blipFill>
        <p:spPr>
          <a:xfrm>
            <a:off x="7779288" y="194651"/>
            <a:ext cx="5210042" cy="60235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reflection endPos="28000" dir="5400000" sy="-100000" algn="bl" rotWithShape="0"/>
          </a:effec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1832" y="1159926"/>
            <a:ext cx="2493224" cy="443461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1470" y="1169285"/>
            <a:ext cx="2487962" cy="442525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240" y="1169285"/>
            <a:ext cx="2488569" cy="440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47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-15498"/>
            <a:ext cx="12192000" cy="6873498"/>
          </a:xfrm>
          <a:prstGeom prst="rect">
            <a:avLst/>
          </a:prstGeom>
          <a:solidFill>
            <a:srgbClr val="2C3E5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1637475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DINComp" charset="0"/>
                <a:ea typeface="DINComp" charset="0"/>
                <a:cs typeface="DINComp" charset="0"/>
              </a:rPr>
              <a:t>OVERVIEW</a:t>
            </a:r>
            <a:endParaRPr lang="en-US" sz="2400" dirty="0">
              <a:solidFill>
                <a:schemeClr val="bg1"/>
              </a:solidFill>
              <a:latin typeface="DINComp" charset="0"/>
              <a:ea typeface="DINComp" charset="0"/>
              <a:cs typeface="DINComp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2518089"/>
            <a:ext cx="12191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3"/>
                </a:solidFill>
                <a:latin typeface="DINComp-Light" charset="0"/>
                <a:ea typeface="DINComp-Light" charset="0"/>
                <a:cs typeface="DINComp-Light" charset="0"/>
              </a:rPr>
              <a:t>Heuristic Evaluation</a:t>
            </a:r>
            <a:endParaRPr lang="en-US" sz="2000" dirty="0">
              <a:solidFill>
                <a:schemeClr val="accent3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" y="3166145"/>
            <a:ext cx="121919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3"/>
                </a:solidFill>
                <a:latin typeface="DINComp-Light" charset="0"/>
                <a:ea typeface="DINComp-Light" charset="0"/>
                <a:cs typeface="DINComp-Light" charset="0"/>
              </a:rPr>
              <a:t>Revised Design</a:t>
            </a:r>
            <a:endParaRPr lang="en-US" sz="2000" dirty="0">
              <a:solidFill>
                <a:schemeClr val="accent3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3798813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Prototype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5287617" y="2046995"/>
            <a:ext cx="161676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38" y="159027"/>
            <a:ext cx="569561" cy="23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037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3252" y="-2246"/>
            <a:ext cx="12192000" cy="6873498"/>
          </a:xfrm>
          <a:prstGeom prst="rect">
            <a:avLst/>
          </a:prstGeom>
          <a:solidFill>
            <a:srgbClr val="2C3E5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-102200" y="101681"/>
            <a:ext cx="3143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Prototype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38" y="159027"/>
            <a:ext cx="569561" cy="237918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396945"/>
            <a:ext cx="200693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-13252" y="1378441"/>
            <a:ext cx="121787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DEVELOPMENT TOOLS</a:t>
            </a:r>
            <a:endParaRPr lang="en-US" sz="32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6930" y="2278998"/>
            <a:ext cx="2311009" cy="231100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42085" y="2910455"/>
            <a:ext cx="3139044" cy="12556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/>
          <a:srcRect l="-1" r="46642"/>
          <a:stretch/>
        </p:blipFill>
        <p:spPr>
          <a:xfrm>
            <a:off x="4406887" y="1963216"/>
            <a:ext cx="2826595" cy="315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190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alphaModFix amt="84000"/>
          </a:blip>
          <a:srcRect t="5038" b="10267"/>
          <a:stretch/>
        </p:blipFill>
        <p:spPr>
          <a:xfrm>
            <a:off x="0" y="-15498"/>
            <a:ext cx="12192000" cy="688124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-15498"/>
            <a:ext cx="12192000" cy="6873498"/>
          </a:xfrm>
          <a:prstGeom prst="rect">
            <a:avLst/>
          </a:prstGeom>
          <a:solidFill>
            <a:schemeClr val="tx1">
              <a:lumMod val="50000"/>
              <a:lumOff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42047" y="208999"/>
            <a:ext cx="267163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PROBLEM</a:t>
            </a:r>
            <a:endParaRPr lang="en-US" sz="22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" y="2177065"/>
            <a:ext cx="121919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solidFill>
                  <a:schemeClr val="bg1"/>
                </a:solidFill>
                <a:latin typeface="DIN Next LT Pro Ultra Light" charset="0"/>
                <a:ea typeface="DIN Next LT Pro Ultra Light" charset="0"/>
                <a:cs typeface="DIN Next LT Pro Ultra Light" charset="0"/>
              </a:rPr>
              <a:t>MEETINGS</a:t>
            </a:r>
            <a:endParaRPr lang="en-US" sz="3000" b="1" dirty="0" smtClean="0">
              <a:solidFill>
                <a:schemeClr val="bg1"/>
              </a:solidFill>
              <a:latin typeface="DIN Next LT Pro Ultra Light" charset="0"/>
              <a:ea typeface="DIN Next LT Pro Ultra Light" charset="0"/>
              <a:cs typeface="DIN Next LT Pro Ultr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732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3252" y="-2246"/>
            <a:ext cx="12192000" cy="6873498"/>
          </a:xfrm>
          <a:prstGeom prst="rect">
            <a:avLst/>
          </a:prstGeom>
          <a:solidFill>
            <a:srgbClr val="2C3E5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-102200" y="101681"/>
            <a:ext cx="3143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Prototype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38" y="159027"/>
            <a:ext cx="569561" cy="237918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396945"/>
            <a:ext cx="200693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0" y="1785395"/>
            <a:ext cx="121787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IMPLEMENTED FEATURES</a:t>
            </a:r>
            <a:endParaRPr lang="en-US" sz="32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2518089"/>
            <a:ext cx="12191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Meeting Organizer Flow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" y="3166145"/>
            <a:ext cx="121919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Backend for Users and Meetings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2215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3252" y="-2246"/>
            <a:ext cx="12192000" cy="6873498"/>
          </a:xfrm>
          <a:prstGeom prst="rect">
            <a:avLst/>
          </a:prstGeom>
          <a:solidFill>
            <a:srgbClr val="2C3E5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-102200" y="101681"/>
            <a:ext cx="3143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Prototype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38" y="159027"/>
            <a:ext cx="569561" cy="237918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396945"/>
            <a:ext cx="200693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0" y="1785395"/>
            <a:ext cx="121787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UNIMPLEMENTED FEATURES</a:t>
            </a:r>
            <a:endParaRPr lang="en-US" sz="32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2518089"/>
            <a:ext cx="12191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Home Screen &amp; Dashboard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" y="3166145"/>
            <a:ext cx="121919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Upcoming Meetings Flow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448" y="3798813"/>
            <a:ext cx="121919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RSVP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" y="4446869"/>
            <a:ext cx="121919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Login + Signup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1763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3252" y="-2246"/>
            <a:ext cx="12192000" cy="6873498"/>
          </a:xfrm>
          <a:prstGeom prst="rect">
            <a:avLst/>
          </a:prstGeom>
          <a:solidFill>
            <a:srgbClr val="2C3E5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-102200" y="101681"/>
            <a:ext cx="3143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Prototype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38" y="159027"/>
            <a:ext cx="569561" cy="237918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396945"/>
            <a:ext cx="200693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675" y="504667"/>
            <a:ext cx="121787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PROJECT COMPLETION PLAN</a:t>
            </a:r>
            <a:endParaRPr lang="en-US" sz="32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800099" y="6418866"/>
            <a:ext cx="10635615" cy="0"/>
          </a:xfrm>
          <a:prstGeom prst="straightConnector1">
            <a:avLst/>
          </a:prstGeom>
          <a:ln w="19050">
            <a:solidFill>
              <a:srgbClr val="6BB9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418646" y="6409220"/>
            <a:ext cx="3339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Thanksgiving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0927079" y="6411008"/>
            <a:ext cx="594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Feb.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4418646" y="1172495"/>
            <a:ext cx="3339465" cy="5204222"/>
          </a:xfrm>
          <a:prstGeom prst="rect">
            <a:avLst/>
          </a:prstGeom>
          <a:solidFill>
            <a:schemeClr val="bg2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884794" y="1172496"/>
            <a:ext cx="3339465" cy="5204222"/>
          </a:xfrm>
          <a:prstGeom prst="rect">
            <a:avLst/>
          </a:prstGeom>
          <a:solidFill>
            <a:schemeClr val="bg2">
              <a:lumMod val="75000"/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952499" y="1172496"/>
            <a:ext cx="3339465" cy="5204222"/>
          </a:xfrm>
          <a:prstGeom prst="rect">
            <a:avLst/>
          </a:prstGeom>
          <a:solidFill>
            <a:schemeClr val="bg2">
              <a:lumMod val="7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952500" y="5869924"/>
            <a:ext cx="1244436" cy="369332"/>
          </a:xfrm>
          <a:prstGeom prst="rect">
            <a:avLst/>
          </a:prstGeom>
          <a:solidFill>
            <a:srgbClr val="C5EFF7">
              <a:alpha val="61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ADD USERS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196935" y="5308693"/>
            <a:ext cx="1888177" cy="369332"/>
          </a:xfrm>
          <a:prstGeom prst="rect">
            <a:avLst/>
          </a:prstGeom>
          <a:solidFill>
            <a:srgbClr val="C5EFF7">
              <a:alpha val="61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ORGANIZER FLOW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085112" y="4754696"/>
            <a:ext cx="2363189" cy="369332"/>
          </a:xfrm>
          <a:prstGeom prst="rect">
            <a:avLst/>
          </a:prstGeom>
          <a:solidFill>
            <a:srgbClr val="C5EFF7">
              <a:alpha val="61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UPCOMING MEETINGS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884794" y="6404400"/>
            <a:ext cx="3339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Week 10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52499" y="6418866"/>
            <a:ext cx="3339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Week 9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966149" y="4179624"/>
            <a:ext cx="684033" cy="369332"/>
          </a:xfrm>
          <a:prstGeom prst="rect">
            <a:avLst/>
          </a:prstGeom>
          <a:solidFill>
            <a:srgbClr val="C5EFF7">
              <a:alpha val="61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RSVP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365174" y="3604552"/>
            <a:ext cx="1392938" cy="369332"/>
          </a:xfrm>
          <a:prstGeom prst="rect">
            <a:avLst/>
          </a:prstGeom>
          <a:solidFill>
            <a:srgbClr val="C5EFF7">
              <a:alpha val="61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DASHBOARD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7880119" y="3074124"/>
            <a:ext cx="843743" cy="369332"/>
          </a:xfrm>
          <a:prstGeom prst="rect">
            <a:avLst/>
          </a:prstGeom>
          <a:solidFill>
            <a:srgbClr val="C5EFF7">
              <a:alpha val="61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LOGIN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880119" y="2483017"/>
            <a:ext cx="1631421" cy="369332"/>
          </a:xfrm>
          <a:prstGeom prst="rect">
            <a:avLst/>
          </a:prstGeom>
          <a:solidFill>
            <a:srgbClr val="C5EFF7">
              <a:alpha val="61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NOTIFICATIONS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880119" y="1893233"/>
            <a:ext cx="3346477" cy="369332"/>
          </a:xfrm>
          <a:prstGeom prst="rect">
            <a:avLst/>
          </a:prstGeom>
          <a:solidFill>
            <a:srgbClr val="C5EFF7">
              <a:alpha val="61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DOCUMENTATION + ERROR MSG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0426534" y="1314995"/>
            <a:ext cx="797725" cy="369332"/>
          </a:xfrm>
          <a:prstGeom prst="rect">
            <a:avLst/>
          </a:prstGeom>
          <a:solidFill>
            <a:srgbClr val="C5EFF7">
              <a:alpha val="61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FINISH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135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3252" y="-2246"/>
            <a:ext cx="12192000" cy="6873498"/>
          </a:xfrm>
          <a:prstGeom prst="rect">
            <a:avLst/>
          </a:prstGeom>
          <a:solidFill>
            <a:srgbClr val="2C3E5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-102200" y="101681"/>
            <a:ext cx="3143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Prototype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38" y="159027"/>
            <a:ext cx="569561" cy="237918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396945"/>
            <a:ext cx="200693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0" y="1785395"/>
            <a:ext cx="121787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WIZARD OF OZ / HARDCODE / QUESTIONS</a:t>
            </a:r>
            <a:endParaRPr lang="en-US" sz="32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" y="2568102"/>
            <a:ext cx="12191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Hopefully No Wizard of Oz Use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" y="3166145"/>
            <a:ext cx="121919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Notifications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448" y="3798813"/>
            <a:ext cx="121919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Text Messaging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" y="4431481"/>
            <a:ext cx="121919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Will Add Users into the Database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458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-15498"/>
            <a:ext cx="12192000" cy="6873498"/>
          </a:xfrm>
          <a:prstGeom prst="rect">
            <a:avLst/>
          </a:prstGeom>
          <a:solidFill>
            <a:srgbClr val="2C3E5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0" y="3105780"/>
            <a:ext cx="121920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PROTOTYPE DEMONSTRATION</a:t>
            </a:r>
            <a:endParaRPr lang="en-US" sz="35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38" y="159027"/>
            <a:ext cx="569561" cy="23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700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-15498"/>
            <a:ext cx="12192000" cy="6873498"/>
          </a:xfrm>
          <a:prstGeom prst="rect">
            <a:avLst/>
          </a:prstGeom>
          <a:solidFill>
            <a:srgbClr val="2C3E5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0" y="3105780"/>
            <a:ext cx="121920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THANK YOU!</a:t>
            </a:r>
            <a:endParaRPr lang="en-US" sz="35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38" y="159027"/>
            <a:ext cx="569561" cy="23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643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alphaModFix amt="84000"/>
          </a:blip>
          <a:srcRect t="5038" b="10267"/>
          <a:stretch/>
        </p:blipFill>
        <p:spPr>
          <a:xfrm>
            <a:off x="0" y="-15498"/>
            <a:ext cx="12192000" cy="688124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-15498"/>
            <a:ext cx="12192000" cy="6873498"/>
          </a:xfrm>
          <a:prstGeom prst="rect">
            <a:avLst/>
          </a:prstGeom>
          <a:solidFill>
            <a:schemeClr val="tx1">
              <a:lumMod val="50000"/>
              <a:lumOff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42047" y="208999"/>
            <a:ext cx="267163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PROBLEM</a:t>
            </a:r>
            <a:endParaRPr lang="en-US" sz="22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" y="2177065"/>
            <a:ext cx="121919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solidFill>
                  <a:schemeClr val="bg1"/>
                </a:solidFill>
                <a:latin typeface="DIN Next LT Pro Ultra Light" charset="0"/>
                <a:ea typeface="DIN Next LT Pro Ultra Light" charset="0"/>
                <a:cs typeface="DIN Next LT Pro Ultra Light" charset="0"/>
              </a:rPr>
              <a:t>MEETINGS</a:t>
            </a:r>
            <a:endParaRPr lang="en-US" sz="3000" b="1" dirty="0" smtClean="0">
              <a:solidFill>
                <a:schemeClr val="bg1"/>
              </a:solidFill>
              <a:latin typeface="DIN Next LT Pro Ultra Light" charset="0"/>
              <a:ea typeface="DIN Next LT Pro Ultra Light" charset="0"/>
              <a:cs typeface="DIN Next LT Pro Ultra Light" charset="0"/>
            </a:endParaRPr>
          </a:p>
          <a:p>
            <a:pPr algn="ctr"/>
            <a:r>
              <a:rPr lang="en-US" sz="3000" dirty="0" smtClean="0">
                <a:solidFill>
                  <a:schemeClr val="bg1"/>
                </a:solidFill>
                <a:latin typeface="DIN Next LT Pro Ultra Light" charset="0"/>
                <a:ea typeface="DIN Next LT Pro Ultra Light" charset="0"/>
                <a:cs typeface="DIN Next LT Pro Ultra Light" charset="0"/>
              </a:rPr>
              <a:t>OFTEN UPRODUCTIVE</a:t>
            </a:r>
          </a:p>
        </p:txBody>
      </p:sp>
    </p:spTree>
    <p:extLst>
      <p:ext uri="{BB962C8B-B14F-4D97-AF65-F5344CB8AC3E}">
        <p14:creationId xmlns:p14="http://schemas.microsoft.com/office/powerpoint/2010/main" val="3880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alphaModFix amt="84000"/>
          </a:blip>
          <a:srcRect t="5038" b="10267"/>
          <a:stretch/>
        </p:blipFill>
        <p:spPr>
          <a:xfrm>
            <a:off x="0" y="-15498"/>
            <a:ext cx="12192000" cy="688124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-15498"/>
            <a:ext cx="12192000" cy="6873498"/>
          </a:xfrm>
          <a:prstGeom prst="rect">
            <a:avLst/>
          </a:prstGeom>
          <a:solidFill>
            <a:schemeClr val="tx1">
              <a:lumMod val="50000"/>
              <a:lumOff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42047" y="208999"/>
            <a:ext cx="267163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PROBLEM</a:t>
            </a:r>
            <a:endParaRPr lang="en-US" sz="22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" y="2177065"/>
            <a:ext cx="121919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solidFill>
                  <a:schemeClr val="bg1"/>
                </a:solidFill>
                <a:latin typeface="DIN Next LT Pro Ultra Light" charset="0"/>
                <a:ea typeface="DIN Next LT Pro Ultra Light" charset="0"/>
                <a:cs typeface="DIN Next LT Pro Ultra Light" charset="0"/>
              </a:rPr>
              <a:t>MEETINGS</a:t>
            </a:r>
            <a:endParaRPr lang="en-US" sz="3000" b="1" dirty="0" smtClean="0">
              <a:solidFill>
                <a:schemeClr val="bg1"/>
              </a:solidFill>
              <a:latin typeface="DIN Next LT Pro Ultra Light" charset="0"/>
              <a:ea typeface="DIN Next LT Pro Ultra Light" charset="0"/>
              <a:cs typeface="DIN Next LT Pro Ultra Light" charset="0"/>
            </a:endParaRPr>
          </a:p>
          <a:p>
            <a:pPr algn="ctr"/>
            <a:r>
              <a:rPr lang="en-US" sz="3000" dirty="0" smtClean="0">
                <a:solidFill>
                  <a:schemeClr val="bg1"/>
                </a:solidFill>
                <a:latin typeface="DIN Next LT Pro Ultra Light" charset="0"/>
                <a:ea typeface="DIN Next LT Pro Ultra Light" charset="0"/>
                <a:cs typeface="DIN Next LT Pro Ultra Light" charset="0"/>
              </a:rPr>
              <a:t>OFTEN UNPRODUCTIVE</a:t>
            </a:r>
          </a:p>
          <a:p>
            <a:pPr algn="ctr"/>
            <a:r>
              <a:rPr lang="en-US" sz="3000" dirty="0" smtClean="0">
                <a:solidFill>
                  <a:schemeClr val="bg1"/>
                </a:solidFill>
                <a:latin typeface="DIN Next LT Pro Ultra Light" charset="0"/>
                <a:ea typeface="DIN Next LT Pro Ultra Light" charset="0"/>
                <a:cs typeface="DIN Next LT Pro Ultra Light" charset="0"/>
              </a:rPr>
              <a:t>LACK PURPOSE</a:t>
            </a:r>
          </a:p>
        </p:txBody>
      </p:sp>
    </p:spTree>
    <p:extLst>
      <p:ext uri="{BB962C8B-B14F-4D97-AF65-F5344CB8AC3E}">
        <p14:creationId xmlns:p14="http://schemas.microsoft.com/office/powerpoint/2010/main" val="546029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alphaModFix amt="84000"/>
          </a:blip>
          <a:srcRect t="5038" b="10267"/>
          <a:stretch/>
        </p:blipFill>
        <p:spPr>
          <a:xfrm>
            <a:off x="0" y="-15498"/>
            <a:ext cx="12192000" cy="688124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-15498"/>
            <a:ext cx="12192000" cy="6873498"/>
          </a:xfrm>
          <a:prstGeom prst="rect">
            <a:avLst/>
          </a:prstGeom>
          <a:solidFill>
            <a:schemeClr val="tx1">
              <a:lumMod val="50000"/>
              <a:lumOff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42047" y="208999"/>
            <a:ext cx="267163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PROBLEM</a:t>
            </a:r>
            <a:endParaRPr lang="en-US" sz="22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" y="2177065"/>
            <a:ext cx="121919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solidFill>
                  <a:schemeClr val="bg1"/>
                </a:solidFill>
                <a:latin typeface="DIN Next LT Pro Ultra Light" charset="0"/>
                <a:ea typeface="DIN Next LT Pro Ultra Light" charset="0"/>
                <a:cs typeface="DIN Next LT Pro Ultra Light" charset="0"/>
              </a:rPr>
              <a:t>MEETINGS</a:t>
            </a:r>
            <a:endParaRPr lang="en-US" sz="3000" b="1" dirty="0" smtClean="0">
              <a:solidFill>
                <a:schemeClr val="bg1"/>
              </a:solidFill>
              <a:latin typeface="DIN Next LT Pro Ultra Light" charset="0"/>
              <a:ea typeface="DIN Next LT Pro Ultra Light" charset="0"/>
              <a:cs typeface="DIN Next LT Pro Ultra Light" charset="0"/>
            </a:endParaRPr>
          </a:p>
          <a:p>
            <a:pPr algn="ctr"/>
            <a:r>
              <a:rPr lang="en-US" sz="3000" dirty="0" smtClean="0">
                <a:solidFill>
                  <a:schemeClr val="bg1"/>
                </a:solidFill>
                <a:latin typeface="DIN Next LT Pro Ultra Light" charset="0"/>
                <a:ea typeface="DIN Next LT Pro Ultra Light" charset="0"/>
                <a:cs typeface="DIN Next LT Pro Ultra Light" charset="0"/>
              </a:rPr>
              <a:t>OFTEN UNPRODUCTIVE</a:t>
            </a:r>
          </a:p>
          <a:p>
            <a:pPr algn="ctr"/>
            <a:r>
              <a:rPr lang="en-US" sz="3000" dirty="0" smtClean="0">
                <a:solidFill>
                  <a:schemeClr val="bg1"/>
                </a:solidFill>
                <a:latin typeface="DIN Next LT Pro Ultra Light" charset="0"/>
                <a:ea typeface="DIN Next LT Pro Ultra Light" charset="0"/>
                <a:cs typeface="DIN Next LT Pro Ultra Light" charset="0"/>
              </a:rPr>
              <a:t>LACK PURPOSE</a:t>
            </a:r>
          </a:p>
          <a:p>
            <a:pPr algn="ctr"/>
            <a:r>
              <a:rPr lang="en-US" sz="3000" dirty="0" smtClean="0">
                <a:solidFill>
                  <a:schemeClr val="bg1"/>
                </a:solidFill>
                <a:latin typeface="DIN Next LT Pro Ultra Light" charset="0"/>
                <a:ea typeface="DIN Next LT Pro Ultra Light" charset="0"/>
                <a:cs typeface="DIN Next LT Pro Ultra Light" charset="0"/>
              </a:rPr>
              <a:t>EXCESS PEOPLE</a:t>
            </a:r>
          </a:p>
        </p:txBody>
      </p:sp>
    </p:spTree>
    <p:extLst>
      <p:ext uri="{BB962C8B-B14F-4D97-AF65-F5344CB8AC3E}">
        <p14:creationId xmlns:p14="http://schemas.microsoft.com/office/powerpoint/2010/main" val="1759494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0" y="-15498"/>
            <a:ext cx="12192000" cy="6873498"/>
          </a:xfrm>
          <a:prstGeom prst="rect">
            <a:avLst/>
          </a:prstGeom>
          <a:solidFill>
            <a:srgbClr val="2C3E5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066971" y="0"/>
            <a:ext cx="6125029" cy="6873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18527" b="5806"/>
          <a:stretch/>
        </p:blipFill>
        <p:spPr>
          <a:xfrm>
            <a:off x="7155542" y="0"/>
            <a:ext cx="5392311" cy="62342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reflection stA="45000" endPos="27000" dist="50800" dir="5400000" sy="-100000" algn="bl" rotWithShape="0"/>
          </a:effectLst>
        </p:spPr>
      </p:pic>
      <p:sp>
        <p:nvSpPr>
          <p:cNvPr id="14" name="TextBox 13"/>
          <p:cNvSpPr txBox="1"/>
          <p:nvPr/>
        </p:nvSpPr>
        <p:spPr>
          <a:xfrm>
            <a:off x="1" y="708982"/>
            <a:ext cx="60669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 SOLUTION:</a:t>
            </a:r>
            <a:endParaRPr lang="en-US" sz="22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953454"/>
            <a:ext cx="606697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MEET</a:t>
            </a:r>
            <a:endParaRPr lang="en-US" sz="3500" b="1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4799" y="1935682"/>
            <a:ext cx="540631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dirty="0" smtClean="0">
              <a:solidFill>
                <a:schemeClr val="bg1"/>
              </a:solidFill>
              <a:latin typeface="DINComp-Medium" charset="0"/>
              <a:ea typeface="DINComp-Medium" charset="0"/>
              <a:cs typeface="DINComp-Medium" charset="0"/>
            </a:endParaRPr>
          </a:p>
          <a:p>
            <a:pPr algn="ctr"/>
            <a:endParaRPr lang="en-US" dirty="0">
              <a:solidFill>
                <a:schemeClr val="bg1"/>
              </a:solidFill>
              <a:latin typeface="DINComp-Medium" charset="0"/>
              <a:ea typeface="DINComp-Medium" charset="0"/>
              <a:cs typeface="DINComp-Medium" charset="0"/>
            </a:endParaRP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DINComp-Medium" charset="0"/>
                <a:ea typeface="DINComp-Medium" charset="0"/>
                <a:cs typeface="DINComp-Medium" charset="0"/>
              </a:rPr>
              <a:t>Talking points will help users schedule productive meetings with clear purpose.</a:t>
            </a:r>
          </a:p>
          <a:p>
            <a:pPr algn="ctr"/>
            <a:endParaRPr lang="en-US" sz="1400" dirty="0" smtClean="0">
              <a:solidFill>
                <a:schemeClr val="bg1"/>
              </a:solidFill>
              <a:latin typeface="DINComp-Medium" charset="0"/>
              <a:ea typeface="DINComp-Medium" charset="0"/>
              <a:cs typeface="DINComp-Medium" charset="0"/>
            </a:endParaRPr>
          </a:p>
          <a:p>
            <a:pPr algn="ctr"/>
            <a:endParaRPr lang="en-US" sz="1400" dirty="0" smtClean="0">
              <a:solidFill>
                <a:schemeClr val="bg1"/>
              </a:solidFill>
              <a:latin typeface="DINComp-Medium" charset="0"/>
              <a:ea typeface="DINComp-Medium" charset="0"/>
              <a:cs typeface="DINComp-Medium" charset="0"/>
            </a:endParaRPr>
          </a:p>
          <a:p>
            <a:pPr algn="ctr"/>
            <a:endParaRPr lang="en-US" sz="1400" dirty="0" smtClean="0">
              <a:solidFill>
                <a:schemeClr val="bg1"/>
              </a:solidFill>
              <a:latin typeface="DINComp-Medium" charset="0"/>
              <a:ea typeface="DINComp-Medium" charset="0"/>
              <a:cs typeface="DINComp-Medium" charset="0"/>
            </a:endParaRPr>
          </a:p>
          <a:p>
            <a:pPr algn="ctr"/>
            <a:endParaRPr lang="en-US" sz="1400" dirty="0" smtClean="0">
              <a:solidFill>
                <a:schemeClr val="bg1"/>
              </a:solidFill>
              <a:latin typeface="DINComp-Medium" charset="0"/>
              <a:ea typeface="DINComp-Medium" charset="0"/>
              <a:cs typeface="DINComp-Medium" charset="0"/>
            </a:endParaRP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DINComp-Medium" charset="0"/>
                <a:ea typeface="DINComp-Medium" charset="0"/>
                <a:cs typeface="DINComp-Medium" charset="0"/>
              </a:rPr>
              <a:t>RSVP allows users to inform the organizer of where they are relevant, and decline when they are not.</a:t>
            </a:r>
          </a:p>
          <a:p>
            <a:pPr algn="ctr"/>
            <a:endParaRPr lang="en-US" sz="1400" dirty="0" smtClean="0">
              <a:solidFill>
                <a:schemeClr val="bg1"/>
              </a:solidFill>
              <a:latin typeface="DINComp-Medium" charset="0"/>
              <a:ea typeface="DINComp-Medium" charset="0"/>
              <a:cs typeface="DINComp-Medium" charset="0"/>
            </a:endParaRPr>
          </a:p>
          <a:p>
            <a:pPr algn="ctr"/>
            <a:endParaRPr lang="en-US" sz="1400" dirty="0">
              <a:solidFill>
                <a:schemeClr val="bg1"/>
              </a:solidFill>
              <a:latin typeface="DINComp-Medium" charset="0"/>
              <a:ea typeface="DINComp-Medium" charset="0"/>
              <a:cs typeface="DINComp-Medium" charset="0"/>
            </a:endParaRPr>
          </a:p>
          <a:p>
            <a:pPr algn="ctr"/>
            <a:endParaRPr lang="en-US" sz="1400" dirty="0" smtClean="0">
              <a:solidFill>
                <a:schemeClr val="bg1"/>
              </a:solidFill>
              <a:latin typeface="DINComp-Medium" charset="0"/>
              <a:ea typeface="DINComp-Medium" charset="0"/>
              <a:cs typeface="DINComp-Medium" charset="0"/>
            </a:endParaRPr>
          </a:p>
          <a:p>
            <a:pPr algn="ctr"/>
            <a:endParaRPr lang="en-US" sz="1400" dirty="0" smtClean="0">
              <a:solidFill>
                <a:schemeClr val="bg1"/>
              </a:solidFill>
              <a:latin typeface="DINComp-Medium" charset="0"/>
              <a:ea typeface="DINComp-Medium" charset="0"/>
              <a:cs typeface="DINComp-Medium" charset="0"/>
            </a:endParaRP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DINComp-Medium" charset="0"/>
                <a:ea typeface="DINComp-Medium" charset="0"/>
                <a:cs typeface="DINComp-Medium" charset="0"/>
              </a:rPr>
              <a:t>The meet dashboard helps users manage their meeting behavior and better understand how well their time is being allocated.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696278" y="1584396"/>
            <a:ext cx="255766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1039" y="4620796"/>
            <a:ext cx="596900" cy="4572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8558" y="3334133"/>
            <a:ext cx="558800" cy="4699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83012" y="1978458"/>
            <a:ext cx="584200" cy="4699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942" y="997525"/>
            <a:ext cx="2578401" cy="4586115"/>
          </a:xfrm>
          <a:prstGeom prst="rect">
            <a:avLst/>
          </a:prstGeom>
          <a:effectLst>
            <a:reflection endPos="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98401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3252" y="-2246"/>
            <a:ext cx="12192000" cy="6873498"/>
          </a:xfrm>
          <a:prstGeom prst="rect">
            <a:avLst/>
          </a:prstGeom>
          <a:solidFill>
            <a:srgbClr val="2C3E5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1637475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DINComp" charset="0"/>
                <a:ea typeface="DINComp" charset="0"/>
                <a:cs typeface="DINComp" charset="0"/>
              </a:rPr>
              <a:t>OVERVIEW</a:t>
            </a:r>
            <a:endParaRPr lang="en-US" sz="2400" dirty="0">
              <a:solidFill>
                <a:schemeClr val="bg1"/>
              </a:solidFill>
              <a:latin typeface="DINComp" charset="0"/>
              <a:ea typeface="DINComp" charset="0"/>
              <a:cs typeface="DINComp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2518089"/>
            <a:ext cx="12191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Heuristic Evaluation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" y="3166145"/>
            <a:ext cx="121919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Revised Design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3798813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Prototype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5287617" y="2046995"/>
            <a:ext cx="161676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38" y="159027"/>
            <a:ext cx="569561" cy="23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37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-15498"/>
            <a:ext cx="12192000" cy="6873498"/>
          </a:xfrm>
          <a:prstGeom prst="rect">
            <a:avLst/>
          </a:prstGeom>
          <a:solidFill>
            <a:srgbClr val="2C3E5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1637475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DINComp" charset="0"/>
                <a:ea typeface="DINComp" charset="0"/>
                <a:cs typeface="DINComp" charset="0"/>
              </a:rPr>
              <a:t>OVERVIEW</a:t>
            </a:r>
            <a:endParaRPr lang="en-US" sz="2400" dirty="0">
              <a:solidFill>
                <a:schemeClr val="bg1"/>
              </a:solidFill>
              <a:latin typeface="DINComp" charset="0"/>
              <a:ea typeface="DINComp" charset="0"/>
              <a:cs typeface="DINComp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2518089"/>
            <a:ext cx="12191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Heuristic Evaluation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" y="3166145"/>
            <a:ext cx="121919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3"/>
                </a:solidFill>
                <a:latin typeface="DINComp-Light" charset="0"/>
                <a:ea typeface="DINComp-Light" charset="0"/>
                <a:cs typeface="DINComp-Light" charset="0"/>
              </a:rPr>
              <a:t>Revised Design</a:t>
            </a:r>
            <a:endParaRPr lang="en-US" sz="2000" dirty="0">
              <a:solidFill>
                <a:schemeClr val="accent3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3798813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3"/>
                </a:solidFill>
                <a:latin typeface="DINComp-Light" charset="0"/>
                <a:ea typeface="DINComp-Light" charset="0"/>
                <a:cs typeface="DINComp-Light" charset="0"/>
              </a:rPr>
              <a:t>Prototype</a:t>
            </a:r>
            <a:endParaRPr lang="en-US" sz="2000" dirty="0">
              <a:solidFill>
                <a:schemeClr val="accent3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5287617" y="2046995"/>
            <a:ext cx="161676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38" y="159027"/>
            <a:ext cx="569561" cy="23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685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3252" y="-2246"/>
            <a:ext cx="12192000" cy="6873498"/>
          </a:xfrm>
          <a:prstGeom prst="rect">
            <a:avLst/>
          </a:prstGeom>
          <a:solidFill>
            <a:srgbClr val="2C3E5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08438" y="101681"/>
            <a:ext cx="3143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Heuristic Evaluation</a:t>
            </a:r>
            <a:endParaRPr lang="en-US" sz="2000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38" y="159027"/>
            <a:ext cx="569561" cy="237918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0" y="396945"/>
            <a:ext cx="30757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27023" y="2054431"/>
            <a:ext cx="4857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DINComp-Light" charset="0"/>
                <a:ea typeface="DINComp-Light" charset="0"/>
                <a:cs typeface="DINComp-Light" charset="0"/>
              </a:rPr>
              <a:t>[H2-9: User Control and Freedom] [Severity 4]</a:t>
            </a:r>
            <a:endParaRPr lang="en-US" dirty="0">
              <a:solidFill>
                <a:schemeClr val="bg1"/>
              </a:solidFill>
              <a:latin typeface="DINComp-Light" charset="0"/>
              <a:ea typeface="DINComp-Light" charset="0"/>
              <a:cs typeface="DINComp-Light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53201" y="2423763"/>
            <a:ext cx="4868882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N</a:t>
            </a:r>
            <a:r>
              <a:rPr lang="en-US" sz="1700" dirty="0" smtClean="0">
                <a:solidFill>
                  <a:schemeClr val="bg1"/>
                </a:solidFill>
              </a:rPr>
              <a:t>o </a:t>
            </a:r>
            <a:r>
              <a:rPr lang="en-US" sz="1700" dirty="0">
                <a:solidFill>
                  <a:schemeClr val="bg1"/>
                </a:solidFill>
              </a:rPr>
              <a:t>option for creating another meeting without sending or canceling the current meeting. </a:t>
            </a:r>
            <a:endParaRPr lang="en-US" sz="1700" dirty="0" smtClean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700" dirty="0" smtClean="0">
                <a:solidFill>
                  <a:schemeClr val="bg1"/>
                </a:solidFill>
              </a:rPr>
              <a:t>If </a:t>
            </a:r>
            <a:r>
              <a:rPr lang="en-US" sz="1700" dirty="0">
                <a:solidFill>
                  <a:schemeClr val="bg1"/>
                </a:solidFill>
              </a:rPr>
              <a:t>the user wanted to make multiple meetings before sending them to attendees, they would not be able to. </a:t>
            </a:r>
            <a:endParaRPr lang="en-US" sz="1700" dirty="0" smtClean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700" dirty="0" smtClean="0">
                <a:solidFill>
                  <a:srgbClr val="6BB9F0"/>
                </a:solidFill>
              </a:rPr>
              <a:t>Implement </a:t>
            </a:r>
            <a:r>
              <a:rPr lang="en-US" sz="1700" dirty="0">
                <a:solidFill>
                  <a:srgbClr val="6BB9F0"/>
                </a:solidFill>
              </a:rPr>
              <a:t>a save function for meetings. </a:t>
            </a:r>
            <a:endParaRPr lang="en-US" sz="1700" dirty="0" smtClean="0">
              <a:solidFill>
                <a:srgbClr val="6BB9F0"/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r>
              <a:rPr lang="en-US" sz="1700" dirty="0" smtClean="0">
                <a:solidFill>
                  <a:schemeClr val="bg1"/>
                </a:solidFill>
              </a:rPr>
              <a:t>Our Solution</a:t>
            </a:r>
            <a:r>
              <a:rPr lang="en-US" sz="1700" dirty="0">
                <a:solidFill>
                  <a:schemeClr val="bg1"/>
                </a:solidFill>
              </a:rPr>
              <a:t>: Added additional screen to access unfinished meeting invites and start new meetings</a:t>
            </a:r>
            <a:r>
              <a:rPr lang="en-US" sz="17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066971" y="0"/>
            <a:ext cx="6125029" cy="6873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7155542" y="0"/>
            <a:ext cx="5392311" cy="6234259"/>
            <a:chOff x="7155542" y="0"/>
            <a:chExt cx="5392311" cy="6234259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4"/>
            <a:srcRect l="18527" b="5806"/>
            <a:stretch/>
          </p:blipFill>
          <p:spPr>
            <a:xfrm>
              <a:off x="7155542" y="0"/>
              <a:ext cx="5392311" cy="623425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  <a:reflection endPos="28000" dir="5400000" sy="-100000" algn="bl" rotWithShape="0"/>
            </a:effectLst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2784" y="973253"/>
              <a:ext cx="2602505" cy="46289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2926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1353</TotalTime>
  <Words>668</Words>
  <Application>Microsoft Macintosh PowerPoint</Application>
  <PresentationFormat>Widescreen</PresentationFormat>
  <Paragraphs>154</Paragraphs>
  <Slides>25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Calibri</vt:lpstr>
      <vt:lpstr>Calibri Light</vt:lpstr>
      <vt:lpstr>DIN Next LT Pro Ultra Light</vt:lpstr>
      <vt:lpstr>DINComp</vt:lpstr>
      <vt:lpstr>DINComp-Light</vt:lpstr>
      <vt:lpstr>DINComp-Medium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liza gurtin</dc:creator>
  <cp:lastModifiedBy>liza gurtin</cp:lastModifiedBy>
  <cp:revision>62</cp:revision>
  <cp:lastPrinted>2015-11-19T21:14:30Z</cp:lastPrinted>
  <dcterms:created xsi:type="dcterms:W3CDTF">2015-10-08T18:40:37Z</dcterms:created>
  <dcterms:modified xsi:type="dcterms:W3CDTF">2015-11-20T01:56:56Z</dcterms:modified>
</cp:coreProperties>
</file>

<file path=docProps/thumbnail.jpeg>
</file>